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.jpg"/>
  <Default Extension="png" ContentType="image/png"/>
  <Default Extension="rels" ContentType="application/vnd.openxmlformats-package.relationshi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5" r:id="rId5"/>
    <p:sldMasterId id="2147483697" r:id="rId6"/>
  </p:sldMasterIdLst>
  <p:notesMasterIdLst>
    <p:notesMasterId r:id="rId8"/>
  </p:notesMasterIdLst>
  <p:handoutMasterIdLst>
    <p:handoutMasterId r:id="rId9"/>
  </p:handoutMasterIdLst>
  <p:sldIdLst>
    <p:sldId id="359" r:id="rId7"/>
  </p:sldIdLst>
  <p:sldSz cx="12192000" cy="6858000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67" d="100"/>
          <a:sy n="67" d="100"/>
        </p:scale>
        <p:origin x="5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handoutMaster" Target="handoutMasters/handoutMaster1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tags" Target="tags/tag3.xml"/><Relationship Id="rId14" Type="http://schemas.openxmlformats.org/officeDocument/2006/relationships/customXml" Target="../customXml/item2.xml"/><Relationship Id="rId13" Type="http://schemas.openxmlformats.org/officeDocument/2006/relationships/customXml" Target="../customXml/item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8526"/>
            <a:ext cx="12192000" cy="842682"/>
            <a:chOff x="0" y="8526"/>
            <a:chExt cx="9144000" cy="842682"/>
          </a:xfrm>
        </p:grpSpPr>
        <p:sp>
          <p:nvSpPr>
            <p:cNvPr id="5" name="Rectangle 4"/>
            <p:cNvSpPr/>
            <p:nvPr/>
          </p:nvSpPr>
          <p:spPr>
            <a:xfrm>
              <a:off x="0" y="8526"/>
              <a:ext cx="9144000" cy="842682"/>
            </a:xfrm>
            <a:prstGeom prst="rect">
              <a:avLst/>
            </a:prstGeom>
            <a:solidFill>
              <a:srgbClr val="DEDEE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7" name="Picture 2" descr="S:\LBG\Products &amp; Business Development\Product Marketing\Conferences and Trade Shows\Hong Kong Lighting Fair 2013\Collateral\Logos\Luminus\Updated_Luminus_Logos_091613\Luminus_Logos_pngs\Luminus_Logo_1C_pms7694_300dpi_wGrad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7919" y="100461"/>
              <a:ext cx="3178175" cy="658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cxnSp>
        <p:nvCxnSpPr>
          <p:cNvPr id="9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2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3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4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5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7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9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71055" y="869575"/>
            <a:ext cx="8839200" cy="353131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7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0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1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2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3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4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7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71055" y="795669"/>
            <a:ext cx="8839200" cy="427038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1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  <a:solidFill>
            <a:srgbClr val="112845"/>
          </a:solidFill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" y="6486404"/>
            <a:ext cx="12191999" cy="365760"/>
            <a:chOff x="1" y="6486404"/>
            <a:chExt cx="12191999" cy="365760"/>
          </a:xfrm>
        </p:grpSpPr>
        <p:grpSp>
          <p:nvGrpSpPr>
            <p:cNvPr id="15" name="Group 14"/>
            <p:cNvGrpSpPr/>
            <p:nvPr/>
          </p:nvGrpSpPr>
          <p:grpSpPr>
            <a:xfrm>
              <a:off x="1" y="6487521"/>
              <a:ext cx="12191999" cy="364643"/>
              <a:chOff x="1" y="6491744"/>
              <a:chExt cx="12191999" cy="369334"/>
            </a:xfrm>
          </p:grpSpPr>
          <p:sp>
            <p:nvSpPr>
              <p:cNvPr id="18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9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  <a:endPara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6061"/>
              <a:ext cx="1071409" cy="163824"/>
            </a:xfrm>
            <a:prstGeom prst="rect">
              <a:avLst/>
            </a:prstGeom>
          </p:spPr>
        </p:pic>
        <p:sp>
          <p:nvSpPr>
            <p:cNvPr id="17" name="Footer Placeholder 1"/>
            <p:cNvSpPr txBox="1"/>
            <p:nvPr/>
          </p:nvSpPr>
          <p:spPr>
            <a:xfrm>
              <a:off x="1145304" y="6486404"/>
              <a:ext cx="793654" cy="36160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  <a:endParaRPr lang="en-US" sz="9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-1" y="0"/>
            <a:ext cx="10286999" cy="731518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50164" y="1277241"/>
            <a:ext cx="11091672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53249" y="6486404"/>
            <a:ext cx="485502" cy="371596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-1" y="6492240"/>
            <a:ext cx="12191999" cy="365760"/>
            <a:chOff x="1" y="6487537"/>
            <a:chExt cx="12191999" cy="370465"/>
          </a:xfrm>
        </p:grpSpPr>
        <p:grpSp>
          <p:nvGrpSpPr>
            <p:cNvPr id="12" name="Group 11"/>
            <p:cNvGrpSpPr/>
            <p:nvPr/>
          </p:nvGrpSpPr>
          <p:grpSpPr>
            <a:xfrm>
              <a:off x="1" y="6488668"/>
              <a:ext cx="12191999" cy="369334"/>
              <a:chOff x="1" y="6491744"/>
              <a:chExt cx="12191999" cy="369334"/>
            </a:xfrm>
          </p:grpSpPr>
          <p:sp>
            <p:nvSpPr>
              <p:cNvPr id="15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6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  <a:endPara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8476"/>
              <a:ext cx="1071409" cy="165931"/>
            </a:xfrm>
            <a:prstGeom prst="rect">
              <a:avLst/>
            </a:prstGeom>
          </p:spPr>
        </p:pic>
        <p:sp>
          <p:nvSpPr>
            <p:cNvPr id="14" name="Footer Placeholder 1"/>
            <p:cNvSpPr txBox="1"/>
            <p:nvPr/>
          </p:nvSpPr>
          <p:spPr>
            <a:xfrm>
              <a:off x="1145304" y="6487537"/>
              <a:ext cx="793654" cy="366256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  <a:endParaRPr lang="en-US" sz="9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729" y="1277808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76" y="1277241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-1" y="0"/>
            <a:ext cx="10286999" cy="73151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st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231" y="2578102"/>
            <a:ext cx="5486400" cy="139872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4" Type="http://schemas.openxmlformats.org/officeDocument/2006/relationships/theme" Target="../theme/theme4.xml"/><Relationship Id="rId13" Type="http://schemas.openxmlformats.org/officeDocument/2006/relationships/image" Target="../media/image2.png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7" Type="http://schemas.openxmlformats.org/officeDocument/2006/relationships/theme" Target="../theme/theme5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5845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uminus Mark 1C 8% 5497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556" y="2026748"/>
            <a:ext cx="7839117" cy="3506486"/>
          </a:xfrm>
          <a:prstGeom prst="rect">
            <a:avLst/>
          </a:prstGeom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-1" y="-4208"/>
            <a:ext cx="12192001" cy="733460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164" y="1277241"/>
            <a:ext cx="11091672" cy="4663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3249" y="6487538"/>
            <a:ext cx="485502" cy="3662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0" lang="en-US" sz="2400" b="1" i="0" u="none" strike="noStrike" kern="1200" cap="all" spc="0" normalizeH="0" baseline="0" smtClean="0">
          <a:ln>
            <a:noFill/>
          </a:ln>
          <a:solidFill>
            <a:srgbClr val="FFFFFF"/>
          </a:solidFill>
          <a:effectLst/>
          <a:uLnTx/>
          <a:uFillTx/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18086" y="1078322"/>
            <a:ext cx="1651276" cy="268405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280" y="916397"/>
            <a:ext cx="2986510" cy="291759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Source Alignment for </a:t>
            </a:r>
            <a:r>
              <a:rPr lang="en-US" altLang="zh-CN" dirty="0" smtClean="0"/>
              <a:t>SST-08-UV-A130H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  <p:sp>
        <p:nvSpPr>
          <p:cNvPr id="5" name="TextBox 33"/>
          <p:cNvSpPr txBox="1"/>
          <p:nvPr/>
        </p:nvSpPr>
        <p:spPr>
          <a:xfrm>
            <a:off x="234142" y="4521858"/>
            <a:ext cx="120200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Center </a:t>
            </a:r>
            <a:r>
              <a:rPr lang="en-US" dirty="0"/>
              <a:t>of light emission surface is defined as (X=0, Y=0)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Top </a:t>
            </a:r>
            <a:r>
              <a:rPr lang="en-US" dirty="0"/>
              <a:t>of the die surface </a:t>
            </a:r>
            <a:r>
              <a:rPr lang="en-US" dirty="0" smtClean="0"/>
              <a:t>(inside the dome </a:t>
            </a:r>
            <a:r>
              <a:rPr lang="en-US" dirty="0" err="1" smtClean="0"/>
              <a:t>encapsulant</a:t>
            </a:r>
            <a:r>
              <a:rPr lang="en-US" dirty="0" smtClean="0"/>
              <a:t>) </a:t>
            </a:r>
            <a:r>
              <a:rPr lang="en-US" dirty="0"/>
              <a:t>is defined as Z=0 plane. 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>
                <a:sym typeface="+mn-ea"/>
              </a:rPr>
              <a:t>The distance from Z=0 plane to bottom of package : </a:t>
            </a:r>
            <a:r>
              <a:rPr lang="en-US" dirty="0" smtClean="0">
                <a:highlight>
                  <a:srgbClr val="FFFF00"/>
                </a:highlight>
                <a:sym typeface="+mn-ea"/>
              </a:rPr>
              <a:t>0.70</a:t>
            </a:r>
            <a:r>
              <a:rPr lang="en-US" dirty="0" smtClean="0">
                <a:sym typeface="+mn-ea"/>
              </a:rPr>
              <a:t> </a:t>
            </a:r>
            <a:r>
              <a:rPr lang="en-US" dirty="0" smtClean="0">
                <a:sym typeface="+mn-ea"/>
              </a:rPr>
              <a:t>mm</a:t>
            </a:r>
            <a:endParaRPr lang="en-US" dirty="0" smtClean="0">
              <a:sym typeface="+mn-ea"/>
            </a:endParaRPr>
          </a:p>
          <a:p>
            <a:pPr marL="342900" indent="-342900">
              <a:buAutoNum type="arabicPeriod"/>
            </a:pPr>
            <a:r>
              <a:rPr lang="en-US" dirty="0">
                <a:sym typeface="+mn-ea"/>
              </a:rPr>
              <a:t>The distance </a:t>
            </a:r>
            <a:r>
              <a:rPr lang="en-US" dirty="0" smtClean="0">
                <a:sym typeface="+mn-ea"/>
              </a:rPr>
              <a:t>from Z=0</a:t>
            </a:r>
            <a:r>
              <a:rPr lang="en-US" dirty="0">
                <a:sym typeface="+mn-ea"/>
              </a:rPr>
              <a:t> to top of </a:t>
            </a:r>
            <a:r>
              <a:rPr lang="en-US" dirty="0" smtClean="0">
                <a:sym typeface="+mn-ea"/>
              </a:rPr>
              <a:t>dome </a:t>
            </a:r>
            <a:r>
              <a:rPr lang="en-US" dirty="0" smtClean="0">
                <a:solidFill>
                  <a:schemeClr val="tx1"/>
                </a:solidFill>
                <a:sym typeface="+mn-ea"/>
              </a:rPr>
              <a:t>:</a:t>
            </a:r>
            <a:r>
              <a:rPr lang="en-US" dirty="0" smtClean="0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1.28</a:t>
            </a:r>
            <a:r>
              <a:rPr lang="en-US" altLang="zh-CN" dirty="0" smtClean="0">
                <a:solidFill>
                  <a:schemeClr val="tx1"/>
                </a:solidFill>
                <a:sym typeface="+mn-ea"/>
              </a:rPr>
              <a:t> mm </a:t>
            </a:r>
            <a:endParaRPr lang="en-US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chemeClr val="tx1"/>
                </a:solidFill>
                <a:sym typeface="+mn-ea"/>
              </a:rPr>
              <a:t>The distance from top of emitting area to bottom of package : 0.70 mm</a:t>
            </a:r>
            <a:endParaRPr lang="en-US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The distance from top of emitting area to top of </a:t>
            </a:r>
            <a:r>
              <a:rPr lang="en-US" dirty="0" smtClean="0">
                <a:solidFill>
                  <a:schemeClr val="tx1"/>
                </a:solidFill>
              </a:rPr>
              <a:t>dome :</a:t>
            </a:r>
            <a:r>
              <a:rPr lang="en-US" dirty="0" smtClean="0">
                <a:solidFill>
                  <a:schemeClr val="tx1"/>
                </a:solidFill>
                <a:ea typeface="宋体" panose="02010600030101010101" pitchFamily="2" charset="-122"/>
              </a:rPr>
              <a:t>1.28</a:t>
            </a:r>
            <a:r>
              <a:rPr lang="en-US" altLang="zh-CN" dirty="0" smtClean="0">
                <a:solidFill>
                  <a:schemeClr val="tx1"/>
                </a:solidFill>
              </a:rPr>
              <a:t> mm </a:t>
            </a:r>
            <a:endParaRPr lang="en-US" altLang="zh-CN" dirty="0" smtClean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950210" y="941705"/>
            <a:ext cx="0" cy="1758315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10"/>
          <p:cNvCxnSpPr/>
          <p:nvPr/>
        </p:nvCxnSpPr>
        <p:spPr>
          <a:xfrm flipV="1">
            <a:off x="2939097" y="2683901"/>
            <a:ext cx="1643698" cy="14849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18"/>
          <p:cNvSpPr txBox="1"/>
          <p:nvPr/>
        </p:nvSpPr>
        <p:spPr>
          <a:xfrm>
            <a:off x="4171315" y="2746069"/>
            <a:ext cx="411480" cy="40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X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0" name="TextBox 19"/>
          <p:cNvSpPr txBox="1"/>
          <p:nvPr/>
        </p:nvSpPr>
        <p:spPr>
          <a:xfrm>
            <a:off x="2532380" y="965835"/>
            <a:ext cx="408305" cy="404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1" name="TextBox 40"/>
          <p:cNvSpPr txBox="1"/>
          <p:nvPr/>
        </p:nvSpPr>
        <p:spPr>
          <a:xfrm>
            <a:off x="5214282" y="1370330"/>
            <a:ext cx="2710815" cy="40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Z = 0 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3"/>
          <p:cNvCxnSpPr/>
          <p:nvPr/>
        </p:nvCxnSpPr>
        <p:spPr>
          <a:xfrm flipH="1">
            <a:off x="5092995" y="2567082"/>
            <a:ext cx="1040133" cy="1154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ags/tag3.xml><?xml version="1.0" encoding="utf-8"?>
<p:tagLst xmlns:p="http://schemas.openxmlformats.org/presentationml/2006/main">
  <p:tag name="KSO_WPP_MARK_KEY" val="32f29e91-2ff1-4385-a220-7325cc424e2f"/>
  <p:tag name="COMMONDATA" val="eyJoZGlkIjoiNDdiZTU1YjQ4YzRlOWIxODQzOTJjMWZkMDg3YzYzYTYifQ=="/>
</p:tagLst>
</file>

<file path=ppt/theme/theme1.xml><?xml version="1.0" encoding="utf-8"?>
<a:theme xmlns:a="http://schemas.openxmlformats.org/drawingml/2006/main" name="Theme_Luminu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Luminus External Non-Confidential WM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Luminus PPT Template">
  <a:themeElements>
    <a:clrScheme name="Custom 1">
      <a:dk1>
        <a:srgbClr val="112845"/>
      </a:dk1>
      <a:lt1>
        <a:srgbClr val="FFFFFF"/>
      </a:lt1>
      <a:dk2>
        <a:srgbClr val="112845"/>
      </a:dk2>
      <a:lt2>
        <a:srgbClr val="F2F2F2"/>
      </a:lt2>
      <a:accent1>
        <a:srgbClr val="80AADF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6F1066F037694199B3AB84D269DAFF" ma:contentTypeVersion="13" ma:contentTypeDescription="Create a new document." ma:contentTypeScope="" ma:versionID="c34317767c36b0fe9c05eafaa2262f73">
  <xsd:schema xmlns:xsd="http://www.w3.org/2001/XMLSchema" xmlns:xs="http://www.w3.org/2001/XMLSchema" xmlns:p="http://schemas.microsoft.com/office/2006/metadata/properties" xmlns:ns2="627bf5b3-e1cc-40ec-a9df-0d6edacb3a00" xmlns:ns3="bb99d868-3fe9-45be-ba5b-73c9673a2b57" targetNamespace="http://schemas.microsoft.com/office/2006/metadata/properties" ma:root="true" ma:fieldsID="eb3a88bab702c13adb901e4c21a7bcda" ns2:_="" ns3:_="">
    <xsd:import namespace="627bf5b3-e1cc-40ec-a9df-0d6edacb3a00"/>
    <xsd:import namespace="bb99d868-3fe9-45be-ba5b-73c9673a2b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7bf5b3-e1cc-40ec-a9df-0d6edacb3a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1f01dc3e-18bf-4525-aa5d-a643273d82e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99d868-3fe9-45be-ba5b-73c9673a2b5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d222650e-2d83-43a4-8c76-0d2ccbb8fae5}" ma:internalName="TaxCatchAll" ma:showField="CatchAllData" ma:web="bb99d868-3fe9-45be-ba5b-73c9673a2b5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FA5DB34-F38F-460E-A490-E6949A299EA1}">
  <ds:schemaRefs/>
</ds:datastoreItem>
</file>

<file path=customXml/itemProps2.xml><?xml version="1.0" encoding="utf-8"?>
<ds:datastoreItem xmlns:ds="http://schemas.openxmlformats.org/officeDocument/2006/customXml" ds:itemID="{C9034EAC-ADF4-4302-A6AF-A40EEFADE0A8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Theme_Luminus</Template>
  <TotalTime>0</TotalTime>
  <Words>416</Words>
  <Application>WPS 演示</Application>
  <PresentationFormat>宽屏</PresentationFormat>
  <Paragraphs>17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宋体</vt:lpstr>
      <vt:lpstr>Wingdings</vt:lpstr>
      <vt:lpstr>MS PGothic</vt:lpstr>
      <vt:lpstr>Trebuchet MS</vt:lpstr>
      <vt:lpstr>Arial</vt:lpstr>
      <vt:lpstr>Tahoma</vt:lpstr>
      <vt:lpstr>微软雅黑</vt:lpstr>
      <vt:lpstr>Arial Unicode MS</vt:lpstr>
      <vt:lpstr>Calibri</vt:lpstr>
      <vt:lpstr>Theme_Luminus</vt:lpstr>
      <vt:lpstr>2_Custom Design</vt:lpstr>
      <vt:lpstr>3_Custom Design</vt:lpstr>
      <vt:lpstr>Luminus External Non-Confidential WM 2011</vt:lpstr>
      <vt:lpstr>Luminus PPT Template</vt:lpstr>
      <vt:lpstr>Source Alignment for SST-08-UV-A130H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 Alignment for CBM-40-UVX</dc:title>
  <dc:creator>Meng Lu</dc:creator>
  <cp:lastModifiedBy>林川</cp:lastModifiedBy>
  <cp:revision>121</cp:revision>
  <dcterms:created xsi:type="dcterms:W3CDTF">2017-11-01T18:15:00Z</dcterms:created>
  <dcterms:modified xsi:type="dcterms:W3CDTF">2025-01-17T01:57:21Z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32FA4A40BBEA4F66B2EDBBCE3E65A8EA</vt:lpwstr>
  </property>
  <property fmtid="{D5CDD505-2E9C-101B-9397-08002B2CF9AE}" pid="3" name="KSOProductBuildVer">
    <vt:lpwstr>2052-12.1.0.19770</vt:lpwstr>
  </property>
</Properties>
</file>